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0A33-193D-436A-BE39-EF609648748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1EF0-F851-4D9E-8C46-90EEC68B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2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ru-RU" altLang="ru-RU" sz="752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119587-7161-4191-9BD0-640625BF6D6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 anchor="b"/>
          <a:lstStyle>
            <a:lvl1pPr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742FB-E449-475B-8783-758A0621382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84900" cy="34798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80" y="4408372"/>
            <a:ext cx="5109356" cy="4176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232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119587-7161-4191-9BD0-640625BF6D6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 anchor="b"/>
          <a:lstStyle>
            <a:lvl1pPr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742FB-E449-475B-8783-758A0621382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84900" cy="34798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80" y="4408372"/>
            <a:ext cx="5109356" cy="4176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636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119587-7161-4191-9BD0-640625BF6D6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 anchor="b"/>
          <a:lstStyle>
            <a:lvl1pPr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742FB-E449-475B-8783-758A0621382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84900" cy="34798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80" y="4408372"/>
            <a:ext cx="5109356" cy="4176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003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ru-RU" altLang="ru-RU" sz="752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2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0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3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73" y="2129949"/>
            <a:ext cx="10363856" cy="14708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195" y="3885895"/>
            <a:ext cx="8535713" cy="1753292"/>
          </a:xfrm>
        </p:spPr>
        <p:txBody>
          <a:bodyPr/>
          <a:lstStyle>
            <a:lvl1pPr marL="0" indent="0" algn="ctr">
              <a:buNone/>
              <a:defRPr/>
            </a:lvl1pPr>
            <a:lvl2pPr marL="399723" indent="0" algn="ctr">
              <a:buNone/>
              <a:defRPr/>
            </a:lvl2pPr>
            <a:lvl3pPr marL="799448" indent="0" algn="ctr">
              <a:buNone/>
              <a:defRPr/>
            </a:lvl3pPr>
            <a:lvl4pPr marL="1199169" indent="0" algn="ctr">
              <a:buNone/>
              <a:defRPr/>
            </a:lvl4pPr>
            <a:lvl5pPr marL="1598896" indent="0" algn="ctr">
              <a:buNone/>
              <a:defRPr/>
            </a:lvl5pPr>
            <a:lvl6pPr marL="1998599" indent="0" algn="ctr">
              <a:buNone/>
              <a:defRPr/>
            </a:lvl6pPr>
            <a:lvl7pPr marL="2398348" indent="0" algn="ctr">
              <a:buNone/>
              <a:defRPr/>
            </a:lvl7pPr>
            <a:lvl8pPr marL="2797991" indent="0" algn="ctr">
              <a:buNone/>
              <a:defRPr/>
            </a:lvl8pPr>
            <a:lvl9pPr marL="319779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784B-B0DF-4C66-A538-98A2EB79F8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7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048FF-D43E-4F87-A9D9-B8BD81794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1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776" y="4407115"/>
            <a:ext cx="10363856" cy="136205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776" y="2907139"/>
            <a:ext cx="10363856" cy="1499980"/>
          </a:xfrm>
        </p:spPr>
        <p:txBody>
          <a:bodyPr anchor="b"/>
          <a:lstStyle>
            <a:lvl1pPr marL="0" indent="0">
              <a:buNone/>
              <a:defRPr sz="1867"/>
            </a:lvl1pPr>
            <a:lvl2pPr marL="399723" indent="0">
              <a:buNone/>
              <a:defRPr sz="1733"/>
            </a:lvl2pPr>
            <a:lvl3pPr marL="799448" indent="0">
              <a:buNone/>
              <a:defRPr sz="1333"/>
            </a:lvl3pPr>
            <a:lvl4pPr marL="1199169" indent="0">
              <a:buNone/>
              <a:defRPr sz="1200"/>
            </a:lvl4pPr>
            <a:lvl5pPr marL="1598896" indent="0">
              <a:buNone/>
              <a:defRPr sz="1200"/>
            </a:lvl5pPr>
            <a:lvl6pPr marL="1998599" indent="0">
              <a:buNone/>
              <a:defRPr sz="1200"/>
            </a:lvl6pPr>
            <a:lvl7pPr marL="2398348" indent="0">
              <a:buNone/>
              <a:defRPr sz="1200"/>
            </a:lvl7pPr>
            <a:lvl8pPr marL="2797991" indent="0">
              <a:buNone/>
              <a:defRPr sz="1200"/>
            </a:lvl8pPr>
            <a:lvl9pPr marL="319779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6778-6C82-4F6E-A15F-5F162E246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779" y="1600776"/>
            <a:ext cx="5396396" cy="4525139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305" y="1600776"/>
            <a:ext cx="5398271" cy="4525139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386A-DF3A-4F80-A798-ED159D62D6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8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760" y="1534500"/>
            <a:ext cx="5387032" cy="640575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399723" indent="0">
              <a:buNone/>
              <a:defRPr sz="1867" b="1"/>
            </a:lvl2pPr>
            <a:lvl3pPr marL="799448" indent="0">
              <a:buNone/>
              <a:defRPr sz="1733" b="1"/>
            </a:lvl3pPr>
            <a:lvl4pPr marL="1199169" indent="0">
              <a:buNone/>
              <a:defRPr sz="1333" b="1"/>
            </a:lvl4pPr>
            <a:lvl5pPr marL="1598896" indent="0">
              <a:buNone/>
              <a:defRPr sz="1333" b="1"/>
            </a:lvl5pPr>
            <a:lvl6pPr marL="1998599" indent="0">
              <a:buNone/>
              <a:defRPr sz="1333" b="1"/>
            </a:lvl6pPr>
            <a:lvl7pPr marL="2398348" indent="0">
              <a:buNone/>
              <a:defRPr sz="1333" b="1"/>
            </a:lvl7pPr>
            <a:lvl8pPr marL="2797991" indent="0">
              <a:buNone/>
              <a:defRPr sz="1333" b="1"/>
            </a:lvl8pPr>
            <a:lvl9pPr marL="3197799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760" y="2175062"/>
            <a:ext cx="5387032" cy="39508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733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465" y="1534500"/>
            <a:ext cx="5390779" cy="640575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399723" indent="0">
              <a:buNone/>
              <a:defRPr sz="1867" b="1"/>
            </a:lvl2pPr>
            <a:lvl3pPr marL="799448" indent="0">
              <a:buNone/>
              <a:defRPr sz="1733" b="1"/>
            </a:lvl3pPr>
            <a:lvl4pPr marL="1199169" indent="0">
              <a:buNone/>
              <a:defRPr sz="1333" b="1"/>
            </a:lvl4pPr>
            <a:lvl5pPr marL="1598896" indent="0">
              <a:buNone/>
              <a:defRPr sz="1333" b="1"/>
            </a:lvl5pPr>
            <a:lvl6pPr marL="1998599" indent="0">
              <a:buNone/>
              <a:defRPr sz="1333" b="1"/>
            </a:lvl6pPr>
            <a:lvl7pPr marL="2398348" indent="0">
              <a:buNone/>
              <a:defRPr sz="1333" b="1"/>
            </a:lvl7pPr>
            <a:lvl8pPr marL="2797991" indent="0">
              <a:buNone/>
              <a:defRPr sz="1333" b="1"/>
            </a:lvl8pPr>
            <a:lvl9pPr marL="3197799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465" y="2175062"/>
            <a:ext cx="5390779" cy="39508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733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35F2-CC3B-4A22-AF0B-489D5669CD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5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F4F8-2BCB-405F-B929-3BC9561496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81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7948-97E0-48A5-A90B-C9427BC646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7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71" y="273207"/>
            <a:ext cx="4012176" cy="1161788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040" y="273223"/>
            <a:ext cx="6816205" cy="5852708"/>
          </a:xfrm>
        </p:spPr>
        <p:txBody>
          <a:bodyPr/>
          <a:lstStyle>
            <a:lvl1pPr>
              <a:defRPr sz="2800"/>
            </a:lvl1pPr>
            <a:lvl2pPr>
              <a:defRPr sz="25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771" y="1434995"/>
            <a:ext cx="4012176" cy="4690920"/>
          </a:xfrm>
        </p:spPr>
        <p:txBody>
          <a:bodyPr/>
          <a:lstStyle>
            <a:lvl1pPr marL="0" indent="0">
              <a:buNone/>
              <a:defRPr sz="1200"/>
            </a:lvl1pPr>
            <a:lvl2pPr marL="399723" indent="0">
              <a:buNone/>
              <a:defRPr sz="1067"/>
            </a:lvl2pPr>
            <a:lvl3pPr marL="799448" indent="0">
              <a:buNone/>
              <a:defRPr sz="933"/>
            </a:lvl3pPr>
            <a:lvl4pPr marL="1199169" indent="0">
              <a:buNone/>
              <a:defRPr sz="800"/>
            </a:lvl4pPr>
            <a:lvl5pPr marL="1598896" indent="0">
              <a:buNone/>
              <a:defRPr sz="800"/>
            </a:lvl5pPr>
            <a:lvl6pPr marL="1998599" indent="0">
              <a:buNone/>
              <a:defRPr sz="800"/>
            </a:lvl6pPr>
            <a:lvl7pPr marL="2398348" indent="0">
              <a:buNone/>
              <a:defRPr sz="800"/>
            </a:lvl7pPr>
            <a:lvl8pPr marL="2797991" indent="0">
              <a:buNone/>
              <a:defRPr sz="800"/>
            </a:lvl8pPr>
            <a:lvl9pPr marL="319779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D2CA-05BB-4D50-8A19-7A1CF3384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2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073" y="4801660"/>
            <a:ext cx="7314451" cy="566305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073" y="612737"/>
            <a:ext cx="7314451" cy="4115331"/>
          </a:xfrm>
        </p:spPr>
        <p:txBody>
          <a:bodyPr lIns="104531" tIns="52450" rIns="104531" bIns="52450"/>
          <a:lstStyle>
            <a:lvl1pPr marL="0" indent="0">
              <a:buNone/>
              <a:defRPr sz="2800"/>
            </a:lvl1pPr>
            <a:lvl2pPr marL="399723" indent="0">
              <a:buNone/>
              <a:defRPr sz="2533"/>
            </a:lvl2pPr>
            <a:lvl3pPr marL="799448" indent="0">
              <a:buNone/>
              <a:defRPr sz="2133"/>
            </a:lvl3pPr>
            <a:lvl4pPr marL="1199169" indent="0">
              <a:buNone/>
              <a:defRPr sz="1867"/>
            </a:lvl4pPr>
            <a:lvl5pPr marL="1598896" indent="0">
              <a:buNone/>
              <a:defRPr sz="1867"/>
            </a:lvl5pPr>
            <a:lvl6pPr marL="1998599" indent="0">
              <a:buNone/>
              <a:defRPr sz="1867"/>
            </a:lvl6pPr>
            <a:lvl7pPr marL="2398348" indent="0">
              <a:buNone/>
              <a:defRPr sz="1867"/>
            </a:lvl7pPr>
            <a:lvl8pPr marL="2797991" indent="0">
              <a:buNone/>
              <a:defRPr sz="1867"/>
            </a:lvl8pPr>
            <a:lvl9pPr marL="3197799" indent="0">
              <a:buNone/>
              <a:defRPr sz="18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073" y="5367304"/>
            <a:ext cx="7314451" cy="805029"/>
          </a:xfrm>
        </p:spPr>
        <p:txBody>
          <a:bodyPr/>
          <a:lstStyle>
            <a:lvl1pPr marL="0" indent="0">
              <a:buNone/>
              <a:defRPr sz="1200"/>
            </a:lvl1pPr>
            <a:lvl2pPr marL="399723" indent="0">
              <a:buNone/>
              <a:defRPr sz="1067"/>
            </a:lvl2pPr>
            <a:lvl3pPr marL="799448" indent="0">
              <a:buNone/>
              <a:defRPr sz="933"/>
            </a:lvl3pPr>
            <a:lvl4pPr marL="1199169" indent="0">
              <a:buNone/>
              <a:defRPr sz="800"/>
            </a:lvl4pPr>
            <a:lvl5pPr marL="1598896" indent="0">
              <a:buNone/>
              <a:defRPr sz="800"/>
            </a:lvl5pPr>
            <a:lvl6pPr marL="1998599" indent="0">
              <a:buNone/>
              <a:defRPr sz="800"/>
            </a:lvl6pPr>
            <a:lvl7pPr marL="2398348" indent="0">
              <a:buNone/>
              <a:defRPr sz="800"/>
            </a:lvl7pPr>
            <a:lvl8pPr marL="2797991" indent="0">
              <a:buNone/>
              <a:defRPr sz="800"/>
            </a:lvl8pPr>
            <a:lvl9pPr marL="319779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39F7-B844-4DEA-BAF7-EE4F290DB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4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0871-9E0F-4A30-9643-D92EB71C0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7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660" y="274633"/>
            <a:ext cx="2742217" cy="585138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757" y="274633"/>
            <a:ext cx="8052451" cy="5851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3A2D-D9A4-41DD-99B1-1078D85C20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2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1" y="274641"/>
            <a:ext cx="10972801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51" y="1600205"/>
            <a:ext cx="10972801" cy="4525963"/>
          </a:xfrm>
        </p:spPr>
        <p:txBody>
          <a:bodyPr lIns="104513" tIns="52440" rIns="104513" bIns="52440"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1E42B-5E11-49FB-89A5-9A86E293F5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7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8764" y="274633"/>
            <a:ext cx="10974485" cy="58513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E67D-CE0F-4CA6-923C-A9EE986997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7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3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9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6FFE-84C1-4BBE-B307-D0577737BC2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8"/>
            <a:ext cx="28448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>
            <a:lvl1pPr algn="l">
              <a:defRPr sz="1333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246288"/>
            <a:ext cx="38608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8"/>
            <a:ext cx="28448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8498C-F757-4C8A-AF57-3227EC27BCD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Click="0"/>
  <p:txStyles>
    <p:titleStyle>
      <a:lvl1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399723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6pPr>
      <a:lvl7pPr marL="799448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7pPr>
      <a:lvl8pPr marL="1199169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8pPr>
      <a:lvl9pPr marL="1598896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9pPr>
    </p:titleStyle>
    <p:bodyStyle>
      <a:lvl1pPr marL="336966" indent="-336966" algn="l" defTabSz="916362" rtl="0" eaLnBrk="0" fontAlgn="base" hangingPunct="0">
        <a:spcBef>
          <a:spcPct val="20000"/>
        </a:spcBef>
        <a:spcAft>
          <a:spcPct val="0"/>
        </a:spcAft>
        <a:buChar char="•"/>
        <a:defRPr sz="3067">
          <a:solidFill>
            <a:schemeClr val="tx1"/>
          </a:solidFill>
          <a:latin typeface="+mn-lt"/>
          <a:ea typeface="+mn-ea"/>
          <a:cs typeface="+mn-cs"/>
        </a:defRPr>
      </a:lvl1pPr>
      <a:lvl2pPr marL="742616" indent="-278345" algn="l" defTabSz="916362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6649" indent="-221836" algn="l" defTabSz="916362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10925" indent="-221836" algn="l" defTabSz="916362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5193" indent="-221836" algn="l" defTabSz="91636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331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4189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3789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83625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399723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799448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199169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598896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1998599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398348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2797991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197799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png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png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" y="0"/>
            <a:ext cx="12192013" cy="6858000"/>
            <a:chOff x="-7" y="0"/>
            <a:chExt cx="9144007" cy="5143500"/>
          </a:xfrm>
        </p:grpSpPr>
        <p:sp>
          <p:nvSpPr>
            <p:cNvPr id="10752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2540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912" tIns="46599" rIns="92912" bIns="46599" anchor="ctr"/>
            <a:lstStyle/>
            <a:p>
              <a:endParaRPr lang="ru-RU" altLang="ru-RU" sz="2133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3179764" y="192156"/>
              <a:ext cx="4094162" cy="865187"/>
            </a:xfrm>
            <a:prstGeom prst="rect">
              <a:avLst/>
            </a:prstGeom>
            <a:noFill/>
            <a:ln>
              <a:noFill/>
            </a:ln>
          </p:spPr>
          <p:txBody>
            <a:bodyPr lIns="80101" tIns="40427" rIns="80101" bIns="40427"/>
            <a:lstStyle>
              <a:lvl1pPr marL="333375" indent="-333375"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endParaRPr lang="ru-RU" altLang="ru-RU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24" name="Rectangle 4"/>
            <p:cNvSpPr>
              <a:spLocks noChangeArrowheads="1"/>
            </p:cNvSpPr>
            <p:nvPr/>
          </p:nvSpPr>
          <p:spPr bwMode="auto">
            <a:xfrm>
              <a:off x="-7" y="2279990"/>
              <a:ext cx="9144000" cy="154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887" tIns="43323" rIns="85887" bIns="43323">
              <a:spAutoFit/>
            </a:bodyPr>
            <a:lstStyle/>
            <a:p>
              <a:pPr algn="ctr" defTabSz="1694962">
                <a:defRPr/>
              </a:pPr>
              <a:r>
                <a:rPr lang="ru-RU" altLang="ru-RU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УГОЛОК ГРАЖДАНСКОЙ ОБОРОНЫ </a:t>
              </a:r>
            </a:p>
            <a:p>
              <a:pPr algn="ctr" defTabSz="1694962">
                <a:defRPr/>
              </a:pPr>
              <a:r>
                <a:rPr lang="ru-RU" altLang="ru-RU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РАЗМЕЩАЕМЫЙ В МЕСТАХ ПРОЖИВАНИЯ (РАБОТЫ) </a:t>
              </a:r>
              <a:r>
                <a:rPr lang="ru-RU" altLang="ru-RU" sz="3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НАСЕЛЕНИЯ</a:t>
              </a:r>
              <a:endParaRPr lang="ru-RU" altLang="ru-RU" sz="32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1292964"/>
              <a:endParaRPr lang="ru-RU" altLang="ru-RU" sz="3200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07526" name="Picture 5" descr="Республик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91788" y="387352"/>
              <a:ext cx="1317625" cy="157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7527" name="Группа 4096"/>
            <p:cNvGrpSpPr>
              <a:grpSpLocks/>
            </p:cNvGrpSpPr>
            <p:nvPr/>
          </p:nvGrpSpPr>
          <p:grpSpPr bwMode="auto">
            <a:xfrm>
              <a:off x="341351" y="4432304"/>
              <a:ext cx="8461375" cy="684213"/>
              <a:chOff x="151668" y="4621800"/>
              <a:chExt cx="7574206" cy="577084"/>
            </a:xfrm>
          </p:grpSpPr>
          <p:pic>
            <p:nvPicPr>
              <p:cNvPr id="107528" name="Рисунок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14834" y="4629586"/>
                <a:ext cx="360000" cy="479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29" name="Рисунок 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1668" y="4629742"/>
                <a:ext cx="360000" cy="513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0" name="Рисунок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09360" y="4629742"/>
                <a:ext cx="360000" cy="44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1" name="Рисунок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88206" y="4629742"/>
                <a:ext cx="360000" cy="569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2" name="Рисунок 6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67052" y="4629742"/>
                <a:ext cx="360000" cy="446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3" name="Рисунок 7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045898" y="4629742"/>
                <a:ext cx="360000" cy="45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4" name="Рисунок 10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424744" y="4629742"/>
                <a:ext cx="360000" cy="44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5" name="Рисунок 11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03590" y="4629742"/>
                <a:ext cx="360000" cy="516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6" name="Рисунок 12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79594" y="4624861"/>
                <a:ext cx="360000" cy="445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7" name="Рисунок 19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8440" y="4629586"/>
                <a:ext cx="360000" cy="45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8" name="Рисунок 20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33937" y="4621800"/>
                <a:ext cx="360000" cy="487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9" name="Рисунок 21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309434" y="4629586"/>
                <a:ext cx="360000" cy="48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0" name="Рисунок 22"/>
              <p:cNvPicPr>
                <a:picLocks noChangeAspect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691629" y="4623358"/>
                <a:ext cx="360000" cy="463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1" name="Рисунок 23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070982" y="4629586"/>
                <a:ext cx="360000" cy="47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2" name="Рисунок 24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5453177" y="4635456"/>
                <a:ext cx="360000" cy="467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3" name="Рисунок 25"/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5830553" y="4634868"/>
                <a:ext cx="360000" cy="480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4" name="Рисунок 27"/>
              <p:cNvPicPr>
                <a:picLocks noChangeAspect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2544" y="4638906"/>
                <a:ext cx="360000" cy="412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5" name="Рисунок 28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6598514" y="4630799"/>
                <a:ext cx="360000" cy="4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6" name="Рисунок 30"/>
              <p:cNvPicPr>
                <a:picLocks noChangeAspect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6982194" y="4640102"/>
                <a:ext cx="360000" cy="4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7" name="Рисунок 4095"/>
              <p:cNvPicPr>
                <a:picLocks noChangeAspect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7365874" y="4645724"/>
                <a:ext cx="360000" cy="481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34" y="192156"/>
              <a:ext cx="2689094" cy="181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21713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-3117" y="-14480"/>
            <a:ext cx="12198708" cy="960967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</p:spPr>
        <p:txBody>
          <a:bodyPr lIns="88555" tIns="44331" rIns="88555" bIns="44331" anchor="ctr"/>
          <a:lstStyle/>
          <a:p>
            <a:pPr algn="ctr" defTabSz="1694962"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ДОВЕДЕНИЕ СИГНАЛОВ ОПОВЕЩЕНИЯ</a:t>
            </a:r>
            <a:endParaRPr lang="ru-RU" alt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2287" y="974439"/>
            <a:ext cx="12147800" cy="0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9841" y="6838787"/>
            <a:ext cx="12196232" cy="19213"/>
          </a:xfrm>
          <a:prstGeom prst="line">
            <a:avLst/>
          </a:prstGeom>
          <a:noFill/>
          <a:ln w="6350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30753" y="949557"/>
            <a:ext cx="0" cy="5897033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12170426" y="941754"/>
            <a:ext cx="332" cy="5912641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67" y="1051657"/>
            <a:ext cx="12053069" cy="102795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Гражданская оборона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мероприятий по подготовке к защите и по защите населения,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материальных и культурных ценностей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от опасностей, возникающих при военных конфликтах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вследствие этих конфликтов, а также при чрезвычайных ситуациях природного и техногенного характера (Федеральный закон от 12.02.1998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28-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"О гражданской обороне")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624" y="1984986"/>
            <a:ext cx="12041612" cy="14823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Сигнал гражданской обороны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"ВНИМАНИЕ ВСЕМ!"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(сопровождается включением сирен 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громкоговорителей 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последующим доведением экстренной информации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F:\245430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5" b="90000" l="10000" r="90000">
                        <a14:foregroundMark x1="27833" y1="28413" x2="27833" y2="28413"/>
                        <a14:foregroundMark x1="33750" y1="28571" x2="33750" y2="28571"/>
                        <a14:foregroundMark x1="69583" y1="41746" x2="69583" y2="41746"/>
                        <a14:foregroundMark x1="73750" y1="42222" x2="73750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5" y="2861219"/>
            <a:ext cx="1262735" cy="66744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2" y="3653255"/>
            <a:ext cx="2104809" cy="15686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5513095" y="3747409"/>
            <a:ext cx="5114737" cy="884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Порядок действий населения 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сигналу "ВНИМАНИЕ ВСЕМ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!"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85380" y="4468733"/>
            <a:ext cx="8067306" cy="191095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включите телевизор, радиоприемник (и другие имеющиеся источники информации);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прослушайте (прочитайте) сообщение о сложившейся ситуации и порядке действий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(пользуйтесь информацией, поступающей только из официальных источников);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доведите полученную информацию до родственников и соседей (они могли не слышать сигнал);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выключите освещение, перекройте газ и воду;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действуйте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соответствии с полученным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сообщением.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Calibri"/>
              </a:rPr>
              <a:t>ВАЖНО!!!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сохранять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спокойствие и не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паниковать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2" y="3649952"/>
            <a:ext cx="1876126" cy="31139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552" y="5284619"/>
            <a:ext cx="2088164" cy="1474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3" descr="F:\иконки\Рисунок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554" y="3926403"/>
            <a:ext cx="593050" cy="4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4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3117" y="-14480"/>
            <a:ext cx="12209190" cy="6872480"/>
            <a:chOff x="-3117" y="-14480"/>
            <a:chExt cx="12209190" cy="6872480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-3117" y="-14480"/>
              <a:ext cx="12198708" cy="960967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>
              <a:noFill/>
            </a:ln>
          </p:spPr>
          <p:txBody>
            <a:bodyPr lIns="88555" tIns="44331" rIns="88555" bIns="44331" anchor="ctr"/>
            <a:lstStyle/>
            <a:p>
              <a:pPr algn="ctr" defTabSz="1694962">
                <a:defRPr/>
              </a:pPr>
              <a:r>
                <a:rPr lang="ru-RU" altLang="ru-RU" sz="24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УГОЛОК ПО ГРАЖДАНСКОЙ ОБОРОНЕ</a:t>
              </a:r>
              <a:endParaRPr lang="ru-RU" altLang="ru-RU" sz="24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2287" y="974439"/>
              <a:ext cx="12147800" cy="0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9841" y="6838787"/>
              <a:ext cx="12196232" cy="19213"/>
            </a:xfrm>
            <a:prstGeom prst="line">
              <a:avLst/>
            </a:prstGeom>
            <a:noFill/>
            <a:ln w="6350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0753" y="949557"/>
              <a:ext cx="0" cy="5897033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2170426" y="941754"/>
              <a:ext cx="332" cy="5912641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9" y="1102582"/>
              <a:ext cx="3994600" cy="5552157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630" y="1104506"/>
              <a:ext cx="2703618" cy="413200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504" y="1103408"/>
              <a:ext cx="2703618" cy="413310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349" y="1105775"/>
              <a:ext cx="2249439" cy="167175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348" y="3583512"/>
              <a:ext cx="2249439" cy="165443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4219901" y="4784771"/>
              <a:ext cx="2690429" cy="4262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АДРЕС СБОРНОГО ЭВАКУАЦИОННОГО ПУНКТА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: _____________________________________________________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ВРЕМЯ </a:t>
              </a: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ПРИБЫТИЯ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:______________________________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0003" y="2912716"/>
              <a:ext cx="2231329" cy="59070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59723" y="2783137"/>
              <a:ext cx="2231329" cy="243861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7555019" y="4853113"/>
              <a:ext cx="1730768" cy="392110"/>
            </a:xfrm>
            <a:prstGeom prst="rect">
              <a:avLst/>
            </a:prstGeom>
            <a:solidFill>
              <a:srgbClr val="33DBFD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АДРЕС ПУНКТА ВЫДАЧИ 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СИЗ: ________________________________</a:t>
              </a:r>
              <a:r>
                <a:rPr kumimoji="0" lang="ru-RU" sz="700" b="1" i="0" u="none" strike="noStrike" kern="0" cap="none" spc="0" normalizeH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 </a:t>
              </a:r>
              <a:endPara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ВРЕМЯ </a:t>
              </a: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ПРИБЫТИЯ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:___________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219900" y="5316602"/>
              <a:ext cx="7815345" cy="13917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kumimoji="0" lang="ru-RU" sz="12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Информационный стенд по ГО – размер 1,5</a:t>
              </a:r>
              <a:r>
                <a:rPr kumimoji="0" lang="en-US" sz="9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200" dirty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1,5 (</a:t>
              </a:r>
              <a:r>
                <a:rPr lang="ru-RU" sz="1200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900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200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kumimoji="0" lang="ru-RU" sz="12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метра, содержит информацию: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порядке действии при получении экстренной информации,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порядке эвакуации и мете расположения сборного эвакуационного пункта,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месте расположения укрытия,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пункта выдачи средств индивидуальной защиты (при необходимости);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содержании условного тревожного чемоданчика, который необходимо взять с собой при эвакуации</a:t>
              </a:r>
              <a:r>
                <a:rPr kumimoji="0" lang="ru-RU" sz="14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14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ru-RU" sz="1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37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3117" y="-14480"/>
            <a:ext cx="12209190" cy="6872480"/>
            <a:chOff x="-3117" y="-14480"/>
            <a:chExt cx="12209190" cy="6872480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-3117" y="-14480"/>
              <a:ext cx="12198708" cy="960967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>
              <a:noFill/>
            </a:ln>
          </p:spPr>
          <p:txBody>
            <a:bodyPr lIns="88555" tIns="44331" rIns="88555" bIns="44331" anchor="ctr"/>
            <a:lstStyle/>
            <a:p>
              <a:pPr algn="ctr" defTabSz="1694962">
                <a:defRPr/>
              </a:pPr>
              <a:r>
                <a:rPr lang="ru-RU" alt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ПАМЯТКИ ДЛЯ РАЗМЕЩЕНИЯ НА ИНФОРМАЦИОННЫХ СТЕНДАХ </a:t>
              </a:r>
            </a:p>
            <a:p>
              <a:pPr algn="ctr" defTabSz="1694962">
                <a:defRPr/>
              </a:pPr>
              <a:r>
                <a:rPr lang="ru-RU" alt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РАСПОЛОЖЕННЫХ В ПОДЪЕЗДАХ МНОГОКВАРТИРНЫХ ЖИЛЫХ ДОМАХ </a:t>
              </a:r>
              <a:endParaRPr lang="ru-RU" alt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2287" y="974439"/>
              <a:ext cx="12147800" cy="0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9841" y="6838787"/>
              <a:ext cx="12196232" cy="19213"/>
            </a:xfrm>
            <a:prstGeom prst="line">
              <a:avLst/>
            </a:prstGeom>
            <a:noFill/>
            <a:ln w="6350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0753" y="949557"/>
              <a:ext cx="0" cy="5897033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2170426" y="941754"/>
              <a:ext cx="332" cy="5912641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44" y="1099315"/>
            <a:ext cx="3646082" cy="54062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353" y="1112447"/>
            <a:ext cx="3646604" cy="53799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830" y="1112446"/>
            <a:ext cx="3583723" cy="53799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80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" y="0"/>
            <a:ext cx="12192013" cy="6858000"/>
            <a:chOff x="-7" y="0"/>
            <a:chExt cx="9144007" cy="5143500"/>
          </a:xfrm>
        </p:grpSpPr>
        <p:sp>
          <p:nvSpPr>
            <p:cNvPr id="10752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2540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912" tIns="46599" rIns="92912" bIns="46599" anchor="ctr"/>
            <a:lstStyle/>
            <a:p>
              <a:endParaRPr lang="ru-RU" altLang="ru-RU" sz="2133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3179764" y="192156"/>
              <a:ext cx="4094162" cy="865187"/>
            </a:xfrm>
            <a:prstGeom prst="rect">
              <a:avLst/>
            </a:prstGeom>
            <a:noFill/>
            <a:ln>
              <a:noFill/>
            </a:ln>
          </p:spPr>
          <p:txBody>
            <a:bodyPr lIns="80101" tIns="40427" rIns="80101" bIns="40427"/>
            <a:lstStyle>
              <a:lvl1pPr marL="333375" indent="-333375"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endParaRPr lang="ru-RU" altLang="ru-RU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24" name="Rectangle 4"/>
            <p:cNvSpPr>
              <a:spLocks noChangeArrowheads="1"/>
            </p:cNvSpPr>
            <p:nvPr/>
          </p:nvSpPr>
          <p:spPr bwMode="auto">
            <a:xfrm>
              <a:off x="-7" y="2279990"/>
              <a:ext cx="9144000" cy="154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887" tIns="43323" rIns="85887" bIns="43323">
              <a:spAutoFit/>
            </a:bodyPr>
            <a:lstStyle/>
            <a:p>
              <a:pPr algn="ctr" defTabSz="1694962">
                <a:defRPr/>
              </a:pPr>
              <a:r>
                <a:rPr lang="ru-RU" altLang="ru-RU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УГОЛОК ГРАЖДАНСКОЙ ОБОРОНЫ </a:t>
              </a:r>
            </a:p>
            <a:p>
              <a:pPr algn="ctr" defTabSz="1694962">
                <a:defRPr/>
              </a:pPr>
              <a:r>
                <a:rPr lang="ru-RU" altLang="ru-RU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РАЗМЕЩАЕМЫЙ В МЕСТАХ ПРОЖИВАНИЯ (РАБОТЫ) </a:t>
              </a:r>
              <a:r>
                <a:rPr lang="ru-RU" altLang="ru-RU" sz="3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НАСЕЛЕНИЯ</a:t>
              </a:r>
              <a:endParaRPr lang="ru-RU" altLang="ru-RU" sz="32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1292964"/>
              <a:endParaRPr lang="ru-RU" altLang="ru-RU" sz="3200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07526" name="Picture 5" descr="Республик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91788" y="387352"/>
              <a:ext cx="1317625" cy="157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7527" name="Группа 4096"/>
            <p:cNvGrpSpPr>
              <a:grpSpLocks/>
            </p:cNvGrpSpPr>
            <p:nvPr/>
          </p:nvGrpSpPr>
          <p:grpSpPr bwMode="auto">
            <a:xfrm>
              <a:off x="341351" y="4432304"/>
              <a:ext cx="8461375" cy="684213"/>
              <a:chOff x="151668" y="4621800"/>
              <a:chExt cx="7574206" cy="577084"/>
            </a:xfrm>
          </p:grpSpPr>
          <p:pic>
            <p:nvPicPr>
              <p:cNvPr id="107528" name="Рисунок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14834" y="4629586"/>
                <a:ext cx="360000" cy="479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29" name="Рисунок 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1668" y="4629742"/>
                <a:ext cx="360000" cy="513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0" name="Рисунок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09360" y="4629742"/>
                <a:ext cx="360000" cy="44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1" name="Рисунок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88206" y="4629742"/>
                <a:ext cx="360000" cy="569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2" name="Рисунок 6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67052" y="4629742"/>
                <a:ext cx="360000" cy="446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3" name="Рисунок 7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045898" y="4629742"/>
                <a:ext cx="360000" cy="45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4" name="Рисунок 10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424744" y="4629742"/>
                <a:ext cx="360000" cy="44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5" name="Рисунок 11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03590" y="4629742"/>
                <a:ext cx="360000" cy="516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6" name="Рисунок 12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79594" y="4624861"/>
                <a:ext cx="360000" cy="445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7" name="Рисунок 19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8440" y="4629586"/>
                <a:ext cx="360000" cy="45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8" name="Рисунок 20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33937" y="4621800"/>
                <a:ext cx="360000" cy="487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9" name="Рисунок 21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309434" y="4629586"/>
                <a:ext cx="360000" cy="48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0" name="Рисунок 22"/>
              <p:cNvPicPr>
                <a:picLocks noChangeAspect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691629" y="4623358"/>
                <a:ext cx="360000" cy="463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1" name="Рисунок 23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070982" y="4629586"/>
                <a:ext cx="360000" cy="47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2" name="Рисунок 24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5453177" y="4635456"/>
                <a:ext cx="360000" cy="467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3" name="Рисунок 25"/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5830553" y="4634868"/>
                <a:ext cx="360000" cy="480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4" name="Рисунок 27"/>
              <p:cNvPicPr>
                <a:picLocks noChangeAspect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2544" y="4638906"/>
                <a:ext cx="360000" cy="412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5" name="Рисунок 28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6598514" y="4630799"/>
                <a:ext cx="360000" cy="4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6" name="Рисунок 30"/>
              <p:cNvPicPr>
                <a:picLocks noChangeAspect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6982194" y="4640102"/>
                <a:ext cx="360000" cy="4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7" name="Рисунок 4095"/>
              <p:cNvPicPr>
                <a:picLocks noChangeAspect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7365874" y="4645724"/>
                <a:ext cx="360000" cy="481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34" y="192156"/>
              <a:ext cx="2689094" cy="181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15858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234</Words>
  <Application>Microsoft Office PowerPoint</Application>
  <PresentationFormat>Широкоэкранный</PresentationFormat>
  <Paragraphs>40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С. Дубровин</dc:creator>
  <cp:lastModifiedBy>Иван С. Дубровин</cp:lastModifiedBy>
  <cp:revision>38</cp:revision>
  <dcterms:created xsi:type="dcterms:W3CDTF">2024-03-13T13:48:15Z</dcterms:created>
  <dcterms:modified xsi:type="dcterms:W3CDTF">2024-03-20T09:15:31Z</dcterms:modified>
</cp:coreProperties>
</file>